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30.9.2022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30.9.2022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30.9.2022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30.9.2022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30.9.2022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30.9.2022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30.9.2022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30.9.2022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30.9.2022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30.9.2022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30.9.2022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30.9.2022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959496"/>
          </a:xfrm>
        </p:spPr>
        <p:txBody>
          <a:bodyPr>
            <a:normAutofit/>
          </a:bodyPr>
          <a:lstStyle/>
          <a:p>
            <a:pPr algn="ctr"/>
            <a:r>
              <a:rPr lang="tr-TR" sz="5400" dirty="0" smtClean="0"/>
              <a:t>YÜKSEK ÖĞRETİM KURUMLARI SINAVI</a:t>
            </a:r>
            <a:endParaRPr lang="tr-TR" sz="5400" dirty="0"/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564904"/>
            <a:ext cx="9144000" cy="4293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6317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tr-TR" sz="5300" dirty="0" smtClean="0"/>
              <a:t>YKS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Üniversiteye giriş sınavları 2 oturumdan oluşur.</a:t>
            </a:r>
          </a:p>
          <a:p>
            <a:endParaRPr lang="tr-TR" dirty="0"/>
          </a:p>
          <a:p>
            <a:r>
              <a:rPr lang="tr-TR" dirty="0" smtClean="0">
                <a:solidFill>
                  <a:schemeClr val="accent2"/>
                </a:solidFill>
              </a:rPr>
              <a:t>1. OTURUM: </a:t>
            </a:r>
            <a:r>
              <a:rPr lang="tr-TR" dirty="0" smtClean="0"/>
              <a:t>TYT (Temel Yeterlilik Testi)</a:t>
            </a:r>
          </a:p>
          <a:p>
            <a:endParaRPr lang="tr-TR" dirty="0"/>
          </a:p>
          <a:p>
            <a:r>
              <a:rPr lang="tr-TR" dirty="0" smtClean="0">
                <a:solidFill>
                  <a:schemeClr val="accent2"/>
                </a:solidFill>
              </a:rPr>
              <a:t>2. OTURUM: </a:t>
            </a:r>
            <a:r>
              <a:rPr lang="tr-TR" dirty="0" smtClean="0"/>
              <a:t>AYT (Alan Yeterlilik Sınavı)</a:t>
            </a:r>
          </a:p>
          <a:p>
            <a:endParaRPr lang="tr-TR" dirty="0"/>
          </a:p>
          <a:p>
            <a:r>
              <a:rPr lang="tr-TR" dirty="0" smtClean="0"/>
              <a:t>TYT puanının %40’ı, AYT puanının %60’ı alınarak puan hesaplanır.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70795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TYT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Türkçe</a:t>
            </a:r>
          </a:p>
          <a:p>
            <a:r>
              <a:rPr lang="tr-TR" dirty="0" smtClean="0"/>
              <a:t>Matematik</a:t>
            </a:r>
          </a:p>
          <a:p>
            <a:r>
              <a:rPr lang="tr-TR" dirty="0" smtClean="0"/>
              <a:t>Fen Bilimleri </a:t>
            </a:r>
          </a:p>
          <a:p>
            <a:r>
              <a:rPr lang="tr-TR" dirty="0" smtClean="0"/>
              <a:t>Sosyal Bilimleri sorularından oluşur.</a:t>
            </a:r>
          </a:p>
          <a:p>
            <a:endParaRPr lang="tr-TR" dirty="0"/>
          </a:p>
          <a:p>
            <a:r>
              <a:rPr lang="tr-TR" dirty="0" smtClean="0"/>
              <a:t>Bütün adayların TYT’ ye girmesi zorunludur.</a:t>
            </a:r>
          </a:p>
          <a:p>
            <a:endParaRPr lang="tr-TR" dirty="0"/>
          </a:p>
          <a:p>
            <a:r>
              <a:rPr lang="tr-TR" dirty="0" smtClean="0"/>
              <a:t>TYT sınavına giren adaylar ön lisans ve </a:t>
            </a:r>
            <a:r>
              <a:rPr lang="tr-TR" dirty="0" err="1" smtClean="0"/>
              <a:t>açıköğretim</a:t>
            </a:r>
            <a:r>
              <a:rPr lang="tr-TR" dirty="0" smtClean="0"/>
              <a:t> </a:t>
            </a:r>
            <a:r>
              <a:rPr lang="tr-TR" dirty="0" err="1" smtClean="0"/>
              <a:t>önlisans</a:t>
            </a:r>
            <a:r>
              <a:rPr lang="tr-TR" dirty="0" smtClean="0"/>
              <a:t> bölümlerini tercih edebilirler.</a:t>
            </a:r>
          </a:p>
          <a:p>
            <a:endParaRPr lang="tr-TR" dirty="0"/>
          </a:p>
          <a:p>
            <a:r>
              <a:rPr lang="tr-TR" dirty="0" smtClean="0"/>
              <a:t>Sınav süresi 135 dakikadır.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86742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600" dirty="0" smtClean="0"/>
              <a:t>TYT SORU SAYILARI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dirty="0" smtClean="0"/>
          </a:p>
          <a:p>
            <a:r>
              <a:rPr lang="tr-TR" sz="1600" dirty="0" smtClean="0">
                <a:solidFill>
                  <a:schemeClr val="accent2"/>
                </a:solidFill>
              </a:rPr>
              <a:t>TÜRKÇE 			40</a:t>
            </a:r>
          </a:p>
          <a:p>
            <a:endParaRPr lang="tr-TR" sz="1600" dirty="0">
              <a:solidFill>
                <a:schemeClr val="accent2"/>
              </a:solidFill>
            </a:endParaRPr>
          </a:p>
          <a:p>
            <a:r>
              <a:rPr lang="tr-TR" sz="1600" dirty="0" smtClean="0">
                <a:solidFill>
                  <a:schemeClr val="accent2"/>
                </a:solidFill>
              </a:rPr>
              <a:t>SOSYAL BİLİMLER</a:t>
            </a:r>
          </a:p>
          <a:p>
            <a:pPr marL="274320" lvl="1" indent="0">
              <a:buNone/>
            </a:pPr>
            <a:r>
              <a:rPr lang="tr-TR" sz="1600" dirty="0">
                <a:solidFill>
                  <a:schemeClr val="accent2"/>
                </a:solidFill>
              </a:rPr>
              <a:t>Coğrafya </a:t>
            </a:r>
            <a:r>
              <a:rPr lang="tr-TR" sz="1600" dirty="0" smtClean="0">
                <a:solidFill>
                  <a:schemeClr val="accent2"/>
                </a:solidFill>
              </a:rPr>
              <a:t>			5</a:t>
            </a:r>
            <a:endParaRPr lang="tr-TR" sz="1600" dirty="0">
              <a:solidFill>
                <a:schemeClr val="accent2"/>
              </a:solidFill>
            </a:endParaRPr>
          </a:p>
          <a:p>
            <a:pPr marL="274320" lvl="1" indent="0">
              <a:buNone/>
            </a:pPr>
            <a:r>
              <a:rPr lang="tr-TR" sz="1600" dirty="0" smtClean="0">
                <a:solidFill>
                  <a:schemeClr val="accent2"/>
                </a:solidFill>
              </a:rPr>
              <a:t>Tarih				5</a:t>
            </a:r>
            <a:endParaRPr lang="tr-TR" sz="1600" dirty="0">
              <a:solidFill>
                <a:schemeClr val="accent2"/>
              </a:solidFill>
            </a:endParaRPr>
          </a:p>
          <a:p>
            <a:pPr marL="274320" lvl="1" indent="0">
              <a:buNone/>
            </a:pPr>
            <a:r>
              <a:rPr lang="tr-TR" sz="1600" dirty="0">
                <a:solidFill>
                  <a:schemeClr val="accent2"/>
                </a:solidFill>
              </a:rPr>
              <a:t>Din </a:t>
            </a:r>
            <a:r>
              <a:rPr lang="tr-TR" sz="1600" dirty="0" smtClean="0">
                <a:solidFill>
                  <a:schemeClr val="accent2"/>
                </a:solidFill>
              </a:rPr>
              <a:t>Kültürü			5</a:t>
            </a:r>
            <a:endParaRPr lang="tr-TR" sz="1600" dirty="0">
              <a:solidFill>
                <a:schemeClr val="accent2"/>
              </a:solidFill>
            </a:endParaRPr>
          </a:p>
          <a:p>
            <a:pPr marL="274320" lvl="1" indent="0">
              <a:buNone/>
            </a:pPr>
            <a:r>
              <a:rPr lang="tr-TR" sz="1600" dirty="0" smtClean="0">
                <a:solidFill>
                  <a:schemeClr val="accent2"/>
                </a:solidFill>
              </a:rPr>
              <a:t>Felsefe			5</a:t>
            </a:r>
            <a:endParaRPr lang="tr-TR" sz="1600" dirty="0">
              <a:solidFill>
                <a:schemeClr val="accent2"/>
              </a:solidFill>
            </a:endParaRPr>
          </a:p>
          <a:p>
            <a:endParaRPr lang="tr-TR" sz="1600" dirty="0" smtClean="0">
              <a:solidFill>
                <a:schemeClr val="accent2"/>
              </a:solidFill>
            </a:endParaRPr>
          </a:p>
          <a:p>
            <a:r>
              <a:rPr lang="tr-TR" sz="1600" dirty="0" smtClean="0">
                <a:solidFill>
                  <a:schemeClr val="accent2"/>
                </a:solidFill>
              </a:rPr>
              <a:t>FEN BİLİMLERİ 		</a:t>
            </a:r>
          </a:p>
          <a:p>
            <a:pPr marL="274320" lvl="1" indent="0">
              <a:buNone/>
            </a:pPr>
            <a:r>
              <a:rPr lang="tr-TR" sz="1600" dirty="0" smtClean="0">
                <a:solidFill>
                  <a:schemeClr val="accent2"/>
                </a:solidFill>
              </a:rPr>
              <a:t>Biyoloji</a:t>
            </a:r>
            <a:r>
              <a:rPr lang="tr-TR" sz="1600" dirty="0">
                <a:solidFill>
                  <a:schemeClr val="accent2"/>
                </a:solidFill>
              </a:rPr>
              <a:t>			</a:t>
            </a:r>
            <a:r>
              <a:rPr lang="tr-TR" sz="1600" dirty="0" smtClean="0">
                <a:solidFill>
                  <a:schemeClr val="accent2"/>
                </a:solidFill>
              </a:rPr>
              <a:t>                6</a:t>
            </a:r>
            <a:endParaRPr lang="tr-TR" sz="1600" dirty="0">
              <a:solidFill>
                <a:schemeClr val="accent2"/>
              </a:solidFill>
            </a:endParaRPr>
          </a:p>
          <a:p>
            <a:pPr marL="274320" lvl="1" indent="0">
              <a:buNone/>
            </a:pPr>
            <a:r>
              <a:rPr lang="tr-TR" sz="1600" dirty="0">
                <a:solidFill>
                  <a:schemeClr val="accent2"/>
                </a:solidFill>
              </a:rPr>
              <a:t>F</a:t>
            </a:r>
            <a:r>
              <a:rPr lang="tr-TR" sz="1600" dirty="0" smtClean="0">
                <a:solidFill>
                  <a:schemeClr val="accent2"/>
                </a:solidFill>
              </a:rPr>
              <a:t>izik</a:t>
            </a:r>
            <a:r>
              <a:rPr lang="tr-TR" sz="1600" dirty="0">
                <a:solidFill>
                  <a:schemeClr val="accent2"/>
                </a:solidFill>
              </a:rPr>
              <a:t>				</a:t>
            </a:r>
            <a:r>
              <a:rPr lang="tr-TR" sz="1600" dirty="0" smtClean="0">
                <a:solidFill>
                  <a:schemeClr val="accent2"/>
                </a:solidFill>
              </a:rPr>
              <a:t>7</a:t>
            </a:r>
            <a:endParaRPr lang="tr-TR" sz="1600" dirty="0">
              <a:solidFill>
                <a:schemeClr val="accent2"/>
              </a:solidFill>
            </a:endParaRPr>
          </a:p>
          <a:p>
            <a:pPr marL="274320" lvl="1" indent="0">
              <a:buNone/>
            </a:pPr>
            <a:r>
              <a:rPr lang="tr-TR" sz="1600" dirty="0" smtClean="0">
                <a:solidFill>
                  <a:schemeClr val="accent2"/>
                </a:solidFill>
              </a:rPr>
              <a:t>Kimya</a:t>
            </a:r>
            <a:r>
              <a:rPr lang="tr-TR" sz="1600" dirty="0">
                <a:solidFill>
                  <a:schemeClr val="accent2"/>
                </a:solidFill>
              </a:rPr>
              <a:t>			</a:t>
            </a:r>
            <a:r>
              <a:rPr lang="tr-TR" sz="1600" dirty="0" smtClean="0">
                <a:solidFill>
                  <a:schemeClr val="accent2"/>
                </a:solidFill>
              </a:rPr>
              <a:t>	7</a:t>
            </a:r>
            <a:endParaRPr lang="tr-TR" sz="1600" dirty="0">
              <a:solidFill>
                <a:schemeClr val="accent2"/>
              </a:solidFill>
            </a:endParaRPr>
          </a:p>
          <a:p>
            <a:r>
              <a:rPr lang="tr-TR" sz="1600" dirty="0" smtClean="0">
                <a:solidFill>
                  <a:schemeClr val="accent2"/>
                </a:solidFill>
              </a:rPr>
              <a:t>MATEMATİK			40</a:t>
            </a:r>
          </a:p>
        </p:txBody>
      </p:sp>
      <p:sp>
        <p:nvSpPr>
          <p:cNvPr id="4" name="Sağ Ok 3"/>
          <p:cNvSpPr/>
          <p:nvPr/>
        </p:nvSpPr>
        <p:spPr>
          <a:xfrm>
            <a:off x="2195736" y="2132856"/>
            <a:ext cx="1728192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Sağ Ok 4"/>
          <p:cNvSpPr/>
          <p:nvPr/>
        </p:nvSpPr>
        <p:spPr>
          <a:xfrm>
            <a:off x="2164971" y="3501008"/>
            <a:ext cx="1728192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Sağ Ok 5"/>
          <p:cNvSpPr/>
          <p:nvPr/>
        </p:nvSpPr>
        <p:spPr>
          <a:xfrm>
            <a:off x="2164971" y="3789040"/>
            <a:ext cx="1728192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Sağ Ok 6"/>
          <p:cNvSpPr/>
          <p:nvPr/>
        </p:nvSpPr>
        <p:spPr>
          <a:xfrm>
            <a:off x="2164971" y="3212976"/>
            <a:ext cx="1728192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Sağ Ok 7"/>
          <p:cNvSpPr/>
          <p:nvPr/>
        </p:nvSpPr>
        <p:spPr>
          <a:xfrm>
            <a:off x="2164971" y="2996952"/>
            <a:ext cx="1728192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Sağ Ok 8"/>
          <p:cNvSpPr/>
          <p:nvPr/>
        </p:nvSpPr>
        <p:spPr>
          <a:xfrm>
            <a:off x="2132651" y="5589240"/>
            <a:ext cx="1547394" cy="1800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Sağ Ok 9"/>
          <p:cNvSpPr/>
          <p:nvPr/>
        </p:nvSpPr>
        <p:spPr>
          <a:xfrm>
            <a:off x="2164971" y="4743467"/>
            <a:ext cx="1440160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Sağ Ok 10"/>
          <p:cNvSpPr/>
          <p:nvPr/>
        </p:nvSpPr>
        <p:spPr>
          <a:xfrm>
            <a:off x="2164971" y="5043872"/>
            <a:ext cx="1440160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" name="Sağ Ok 11"/>
          <p:cNvSpPr/>
          <p:nvPr/>
        </p:nvSpPr>
        <p:spPr>
          <a:xfrm>
            <a:off x="2164971" y="5301208"/>
            <a:ext cx="1440160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84077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AYT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tr-TR" dirty="0" smtClean="0"/>
          </a:p>
          <a:p>
            <a:r>
              <a:rPr lang="tr-TR" dirty="0" smtClean="0"/>
              <a:t>Sınav 4 testten oluşur ve tek oturumda yapılır.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Bunlar:</a:t>
            </a:r>
          </a:p>
          <a:p>
            <a:pPr marL="0" indent="0">
              <a:buNone/>
            </a:pPr>
            <a:r>
              <a:rPr lang="tr-TR" dirty="0" smtClean="0"/>
              <a:t> 	</a:t>
            </a:r>
            <a:r>
              <a:rPr lang="tr-TR" dirty="0" smtClean="0">
                <a:solidFill>
                  <a:schemeClr val="accent2"/>
                </a:solidFill>
              </a:rPr>
              <a:t>Türk Dili ve Edebiyatı- Sosyal Bilimler 1</a:t>
            </a:r>
          </a:p>
          <a:p>
            <a:pPr marL="0" indent="0">
              <a:buNone/>
            </a:pPr>
            <a:r>
              <a:rPr lang="tr-TR" dirty="0">
                <a:solidFill>
                  <a:schemeClr val="accent2"/>
                </a:solidFill>
              </a:rPr>
              <a:t>	</a:t>
            </a:r>
            <a:r>
              <a:rPr lang="tr-TR" dirty="0" smtClean="0">
                <a:solidFill>
                  <a:schemeClr val="accent2"/>
                </a:solidFill>
              </a:rPr>
              <a:t>Sosyal Bilimler 2</a:t>
            </a:r>
          </a:p>
          <a:p>
            <a:pPr marL="0" indent="0">
              <a:buNone/>
            </a:pPr>
            <a:r>
              <a:rPr lang="tr-TR" dirty="0">
                <a:solidFill>
                  <a:schemeClr val="accent2"/>
                </a:solidFill>
              </a:rPr>
              <a:t>	</a:t>
            </a:r>
            <a:r>
              <a:rPr lang="tr-TR" dirty="0" smtClean="0">
                <a:solidFill>
                  <a:schemeClr val="accent2"/>
                </a:solidFill>
              </a:rPr>
              <a:t>Matematik </a:t>
            </a:r>
          </a:p>
          <a:p>
            <a:pPr marL="0" indent="0">
              <a:buNone/>
            </a:pPr>
            <a:r>
              <a:rPr lang="tr-TR" dirty="0">
                <a:solidFill>
                  <a:schemeClr val="accent2"/>
                </a:solidFill>
              </a:rPr>
              <a:t>	</a:t>
            </a:r>
            <a:r>
              <a:rPr lang="tr-TR" dirty="0" smtClean="0">
                <a:solidFill>
                  <a:schemeClr val="accent2"/>
                </a:solidFill>
              </a:rPr>
              <a:t>Fen Bilimleridir ve 40’ar sorudan oluşmaktadır.</a:t>
            </a:r>
            <a:r>
              <a:rPr lang="tr-TR" dirty="0" smtClean="0"/>
              <a:t>	</a:t>
            </a:r>
            <a:r>
              <a:rPr lang="tr-TR" dirty="0"/>
              <a:t>	</a:t>
            </a:r>
            <a:r>
              <a:rPr lang="tr-TR" dirty="0" smtClean="0"/>
              <a:t>	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 smtClean="0"/>
          </a:p>
        </p:txBody>
      </p:sp>
      <p:sp>
        <p:nvSpPr>
          <p:cNvPr id="4" name="Sağ Ok 3"/>
          <p:cNvSpPr/>
          <p:nvPr/>
        </p:nvSpPr>
        <p:spPr>
          <a:xfrm>
            <a:off x="755576" y="3573016"/>
            <a:ext cx="504056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Sağ Ok 4"/>
          <p:cNvSpPr/>
          <p:nvPr/>
        </p:nvSpPr>
        <p:spPr>
          <a:xfrm>
            <a:off x="763351" y="4005064"/>
            <a:ext cx="504056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Sağ Ok 5"/>
          <p:cNvSpPr/>
          <p:nvPr/>
        </p:nvSpPr>
        <p:spPr>
          <a:xfrm>
            <a:off x="757738" y="4415273"/>
            <a:ext cx="504056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Sağ Ok 6"/>
          <p:cNvSpPr/>
          <p:nvPr/>
        </p:nvSpPr>
        <p:spPr>
          <a:xfrm>
            <a:off x="755576" y="4797152"/>
            <a:ext cx="504056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20804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AYT’DE YER ALAN TESTLER</a:t>
            </a:r>
            <a:endParaRPr lang="tr-TR" dirty="0"/>
          </a:p>
        </p:txBody>
      </p:sp>
      <p:graphicFrame>
        <p:nvGraphicFramePr>
          <p:cNvPr id="5" name="İçerik Yer Tutucus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6489138"/>
              </p:ext>
            </p:extLst>
          </p:nvPr>
        </p:nvGraphicFramePr>
        <p:xfrm>
          <a:off x="457200" y="1600200"/>
          <a:ext cx="8229600" cy="3296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SÖZEL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EŞİT AĞIRLIK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SAYISAL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DİL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tr-TR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Türk Dili ve Edebiyatı- Sosyal Bilimler 1</a:t>
                      </a:r>
                    </a:p>
                    <a:p>
                      <a:pPr marL="0" indent="0">
                        <a:buNone/>
                      </a:pPr>
                      <a:endParaRPr lang="tr-TR" dirty="0" smtClean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  <a:p>
                      <a:pPr marL="0" indent="0">
                        <a:buNone/>
                      </a:pPr>
                      <a:r>
                        <a:rPr lang="tr-TR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40 SORU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Türk Dili ve Edebiyatı- Sosyal Bilimler 1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dirty="0" smtClean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40 SORU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Matematik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dirty="0" smtClean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40 SORU</a:t>
                      </a:r>
                    </a:p>
                    <a:p>
                      <a:endParaRPr lang="tr-TR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dirty="0" smtClean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  <a:p>
                      <a:pPr algn="ctr"/>
                      <a:endParaRPr lang="tr-TR" dirty="0" smtClean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tr-TR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80 SORU</a:t>
                      </a:r>
                      <a:endParaRPr lang="tr-TR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Sosyal Bilimler 2</a:t>
                      </a:r>
                    </a:p>
                    <a:p>
                      <a:endParaRPr lang="tr-TR" dirty="0" smtClean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40 SORU</a:t>
                      </a:r>
                    </a:p>
                    <a:p>
                      <a:endParaRPr lang="tr-TR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Matematik</a:t>
                      </a:r>
                    </a:p>
                    <a:p>
                      <a:endParaRPr lang="tr-TR" dirty="0" smtClean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40 SORU</a:t>
                      </a:r>
                    </a:p>
                    <a:p>
                      <a:endParaRPr lang="tr-TR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Fen Bilimleri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dirty="0" smtClean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40 SORU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dirty="0" smtClean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  <a:p>
                      <a:endParaRPr lang="tr-TR" dirty="0" smtClean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4806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360040"/>
          </a:xfrm>
        </p:spPr>
        <p:txBody>
          <a:bodyPr>
            <a:normAutofit fontScale="90000"/>
          </a:bodyPr>
          <a:lstStyle/>
          <a:p>
            <a:pPr algn="ctr"/>
            <a:r>
              <a:rPr lang="tr-TR" sz="2000" dirty="0" smtClean="0"/>
              <a:t>TESTLERİN İÇERİĞİ VE SORU DAĞILIMLARI</a:t>
            </a:r>
            <a:endParaRPr lang="tr-TR" sz="2000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9672793"/>
              </p:ext>
            </p:extLst>
          </p:nvPr>
        </p:nvGraphicFramePr>
        <p:xfrm>
          <a:off x="323528" y="692696"/>
          <a:ext cx="8229600" cy="593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TESLER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SORU SAYISI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dirty="0" smtClean="0">
                          <a:solidFill>
                            <a:schemeClr val="accent2"/>
                          </a:solidFill>
                        </a:rPr>
                        <a:t>Türk Dili ve Edebiyatı- Sosyal Bilimler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sz="1800" dirty="0" smtClean="0">
                          <a:solidFill>
                            <a:schemeClr val="accent2"/>
                          </a:solidFill>
                        </a:rPr>
                        <a:t>Türk Dili ve Edebiyatı</a:t>
                      </a:r>
                      <a:endParaRPr lang="tr-TR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chemeClr val="accent2"/>
                          </a:solidFill>
                        </a:rPr>
                        <a:t>24</a:t>
                      </a:r>
                      <a:endParaRPr lang="tr-TR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dirty="0" smtClean="0">
                          <a:solidFill>
                            <a:schemeClr val="accent2"/>
                          </a:solidFill>
                        </a:rPr>
                        <a:t>Sosyal Bilimler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chemeClr val="accent2"/>
                          </a:solidFill>
                        </a:rPr>
                        <a:t>Tarih 1</a:t>
                      </a:r>
                      <a:endParaRPr lang="tr-TR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chemeClr val="accent2"/>
                          </a:solidFill>
                        </a:rPr>
                        <a:t>10</a:t>
                      </a:r>
                      <a:endParaRPr lang="tr-TR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chemeClr val="accent2"/>
                          </a:solidFill>
                        </a:rPr>
                        <a:t>Coğrafya 1</a:t>
                      </a:r>
                      <a:endParaRPr lang="tr-TR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chemeClr val="accent2"/>
                          </a:solidFill>
                        </a:rPr>
                        <a:t>6</a:t>
                      </a:r>
                      <a:endParaRPr lang="tr-TR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chemeClr val="accent2"/>
                          </a:solidFill>
                        </a:rPr>
                        <a:t>Matematik</a:t>
                      </a:r>
                      <a:endParaRPr lang="tr-TR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chemeClr val="accent2"/>
                          </a:solidFill>
                        </a:rPr>
                        <a:t>40</a:t>
                      </a:r>
                      <a:endParaRPr lang="tr-TR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sz="1800" dirty="0" smtClean="0">
                          <a:solidFill>
                            <a:schemeClr val="accent2"/>
                          </a:solidFill>
                        </a:rPr>
                        <a:t>Sosyal Bilimler 2</a:t>
                      </a:r>
                      <a:endParaRPr lang="tr-TR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chemeClr val="accent2"/>
                          </a:solidFill>
                        </a:rPr>
                        <a:t>Tarih 2 </a:t>
                      </a:r>
                      <a:endParaRPr lang="tr-TR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chemeClr val="accent2"/>
                          </a:solidFill>
                        </a:rPr>
                        <a:t>11</a:t>
                      </a:r>
                      <a:endParaRPr lang="tr-TR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chemeClr val="accent2"/>
                          </a:solidFill>
                        </a:rPr>
                        <a:t>Coğrafya 2</a:t>
                      </a:r>
                      <a:endParaRPr lang="tr-TR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chemeClr val="accent2"/>
                          </a:solidFill>
                        </a:rPr>
                        <a:t>11</a:t>
                      </a:r>
                      <a:endParaRPr lang="tr-TR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sz="1600" dirty="0" smtClean="0">
                          <a:solidFill>
                            <a:schemeClr val="accent2"/>
                          </a:solidFill>
                        </a:rPr>
                        <a:t>Felsefe Grubu (Sosyoloji,</a:t>
                      </a:r>
                      <a:r>
                        <a:rPr lang="tr-TR" sz="1600" baseline="0" dirty="0" smtClean="0">
                          <a:solidFill>
                            <a:schemeClr val="accent2"/>
                          </a:solidFill>
                        </a:rPr>
                        <a:t> Mantık, Psikoloji)</a:t>
                      </a:r>
                      <a:endParaRPr lang="tr-TR" sz="1600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chemeClr val="accent2"/>
                          </a:solidFill>
                        </a:rPr>
                        <a:t>12</a:t>
                      </a:r>
                      <a:endParaRPr lang="tr-TR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chemeClr val="accent2"/>
                          </a:solidFill>
                        </a:rPr>
                        <a:t>Din Kültürü ve Ahlak Bilgisi</a:t>
                      </a:r>
                      <a:endParaRPr lang="tr-TR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chemeClr val="accent2"/>
                          </a:solidFill>
                        </a:rPr>
                        <a:t>6</a:t>
                      </a:r>
                      <a:endParaRPr lang="tr-TR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chemeClr val="accent2"/>
                          </a:solidFill>
                        </a:rPr>
                        <a:t>Fen Bilimleri</a:t>
                      </a:r>
                      <a:endParaRPr lang="tr-TR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chemeClr val="accent2"/>
                          </a:solidFill>
                        </a:rPr>
                        <a:t>Fizik</a:t>
                      </a:r>
                      <a:endParaRPr lang="tr-TR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chemeClr val="accent2"/>
                          </a:solidFill>
                        </a:rPr>
                        <a:t>14</a:t>
                      </a:r>
                      <a:endParaRPr lang="tr-TR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chemeClr val="accent2"/>
                          </a:solidFill>
                        </a:rPr>
                        <a:t>Kimya </a:t>
                      </a:r>
                      <a:endParaRPr lang="tr-TR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chemeClr val="accent2"/>
                          </a:solidFill>
                        </a:rPr>
                        <a:t>13</a:t>
                      </a:r>
                      <a:endParaRPr lang="tr-TR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chemeClr val="accent2"/>
                          </a:solidFill>
                        </a:rPr>
                        <a:t>Biyoloji</a:t>
                      </a:r>
                      <a:endParaRPr lang="tr-TR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chemeClr val="accent2"/>
                          </a:solidFill>
                        </a:rPr>
                        <a:t>13</a:t>
                      </a:r>
                      <a:endParaRPr lang="tr-TR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9243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tlik">
  <a:themeElements>
    <a:clrScheme name="Raptiye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tli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40</TotalTime>
  <Words>203</Words>
  <Application>Microsoft Office PowerPoint</Application>
  <PresentationFormat>Ekran Gösterisi (4:3)</PresentationFormat>
  <Paragraphs>99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8" baseType="lpstr">
      <vt:lpstr>Netlik</vt:lpstr>
      <vt:lpstr>YÜKSEK ÖĞRETİM KURUMLARI SINAVI</vt:lpstr>
      <vt:lpstr>YKS </vt:lpstr>
      <vt:lpstr>TYT</vt:lpstr>
      <vt:lpstr>TYT SORU SAYILARI</vt:lpstr>
      <vt:lpstr>AYT</vt:lpstr>
      <vt:lpstr>AYT’DE YER ALAN TESTLER</vt:lpstr>
      <vt:lpstr>TESTLERİN İÇERİĞİ VE SORU DAĞILIMLARI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YÜKSEK ÖĞRETİM KURUMLARI SINAVI</dc:title>
  <dc:creator>Computer</dc:creator>
  <cp:lastModifiedBy>Computer</cp:lastModifiedBy>
  <cp:revision>7</cp:revision>
  <dcterms:created xsi:type="dcterms:W3CDTF">2022-09-30T10:00:02Z</dcterms:created>
  <dcterms:modified xsi:type="dcterms:W3CDTF">2022-09-30T11:31:46Z</dcterms:modified>
</cp:coreProperties>
</file>