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2976"/>
            <a:ext cx="9144000" cy="364502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2304256"/>
          </a:xfrm>
        </p:spPr>
        <p:txBody>
          <a:bodyPr>
            <a:noAutofit/>
          </a:bodyPr>
          <a:lstStyle/>
          <a:p>
            <a:r>
              <a:rPr lang="tr-TR" sz="7200" dirty="0">
                <a:solidFill>
                  <a:schemeClr val="tx2">
                    <a:lumMod val="50000"/>
                  </a:schemeClr>
                </a:solidFill>
              </a:rPr>
              <a:t>LİSELERE GEÇİŞ SINAVI</a:t>
            </a:r>
          </a:p>
        </p:txBody>
      </p:sp>
    </p:spTree>
    <p:extLst>
      <p:ext uri="{BB962C8B-B14F-4D97-AF65-F5344CB8AC3E}">
        <p14:creationId xmlns:p14="http://schemas.microsoft.com/office/powerpoint/2010/main" val="1842249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LİSELERE GEÇİŞ SİSTEMİ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Liselere yerleştirmede 2 sistem kullanılır: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chemeClr val="accent2"/>
                </a:solidFill>
              </a:rPr>
              <a:t> 1. MERKEZİ YERLEŞTİRME	   </a:t>
            </a:r>
            <a:r>
              <a:rPr lang="tr-TR" sz="2000" dirty="0" smtClean="0">
                <a:solidFill>
                  <a:schemeClr val="accent5"/>
                </a:solidFill>
              </a:rPr>
              <a:t>Sınavla öğrenci alan okullar</a:t>
            </a:r>
          </a:p>
          <a:p>
            <a:endParaRPr lang="tr-TR" dirty="0">
              <a:solidFill>
                <a:schemeClr val="accent2"/>
              </a:solidFill>
            </a:endParaRPr>
          </a:p>
          <a:p>
            <a:endParaRPr lang="tr-TR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accent2"/>
                </a:solidFill>
              </a:rPr>
              <a:t> 2.YEREL YERLEŞTİRME	      </a:t>
            </a:r>
            <a:r>
              <a:rPr lang="tr-TR" sz="2000" dirty="0" smtClean="0">
                <a:solidFill>
                  <a:schemeClr val="accent5"/>
                </a:solidFill>
              </a:rPr>
              <a:t>İkamet adresine göre öğrenci alan okullar</a:t>
            </a:r>
          </a:p>
          <a:p>
            <a:endParaRPr lang="tr-TR" dirty="0">
              <a:solidFill>
                <a:schemeClr val="accent2"/>
              </a:solidFill>
            </a:endParaRPr>
          </a:p>
          <a:p>
            <a:endParaRPr lang="tr-TR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accent2"/>
                </a:solidFill>
              </a:rPr>
              <a:t> 3. YETENEK SINAVI	</a:t>
            </a:r>
            <a:r>
              <a:rPr lang="tr-TR" sz="2000" dirty="0" smtClean="0">
                <a:solidFill>
                  <a:schemeClr val="accent5"/>
                </a:solidFill>
              </a:rPr>
              <a:t>Güzel Sanatlar Liseleri, Spor Liseleri, Bazı Anadolu İmam Hatip Liseleri</a:t>
            </a:r>
            <a:endParaRPr lang="tr-TR" sz="2000" dirty="0">
              <a:solidFill>
                <a:schemeClr val="accent5"/>
              </a:solidFill>
            </a:endParaRPr>
          </a:p>
        </p:txBody>
      </p:sp>
      <p:sp>
        <p:nvSpPr>
          <p:cNvPr id="4" name="Sağ Ok 3"/>
          <p:cNvSpPr/>
          <p:nvPr/>
        </p:nvSpPr>
        <p:spPr>
          <a:xfrm>
            <a:off x="4644008" y="2564904"/>
            <a:ext cx="504056" cy="288032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3523759" y="5517232"/>
            <a:ext cx="504056" cy="288032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4139952" y="3861048"/>
            <a:ext cx="504056" cy="288032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47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MERKEZİ YERLEŞTİRME SİSTEMİ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MEB tarafından belirlenen sınavla öğrenci alacak okullara öğrenci yerleştirmek için MEB, her sene Haziran ayında </a:t>
            </a:r>
            <a:r>
              <a:rPr lang="tr-TR" dirty="0" smtClean="0">
                <a:solidFill>
                  <a:schemeClr val="accent5"/>
                </a:solidFill>
              </a:rPr>
              <a:t>LGS</a:t>
            </a:r>
            <a:r>
              <a:rPr lang="tr-TR" dirty="0" smtClean="0"/>
              <a:t> sınavı yapar.</a:t>
            </a:r>
          </a:p>
          <a:p>
            <a:endParaRPr lang="tr-TR" dirty="0"/>
          </a:p>
          <a:p>
            <a:r>
              <a:rPr lang="tr-TR" dirty="0" smtClean="0"/>
              <a:t>Merkezi yerleştirme sisteminde öncelikle öğrencilerin sınav puanına bakılır ve puanı yüksek olan öğrenci önce yerleştirilir.</a:t>
            </a:r>
          </a:p>
          <a:p>
            <a:endParaRPr lang="tr-TR" dirty="0"/>
          </a:p>
          <a:p>
            <a:r>
              <a:rPr lang="tr-TR" dirty="0" smtClean="0"/>
              <a:t>Puanlarda eşitlik varsa sırasıyla OBP üstünlüğüne; 8, 7, 6. sınıf YBP üstünlüğüne, tercih önceliğine, doğum tarihine göre yaşı küçük olana öncelik verilir.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6730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tr-TR" sz="8000" dirty="0" smtClean="0"/>
              <a:t>LGS</a:t>
            </a:r>
            <a:endParaRPr lang="tr-TR" sz="8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460374"/>
            <a:ext cx="8229600" cy="3416898"/>
          </a:xfrm>
        </p:spPr>
        <p:txBody>
          <a:bodyPr/>
          <a:lstStyle/>
          <a:p>
            <a:r>
              <a:rPr lang="tr-TR" dirty="0" smtClean="0"/>
              <a:t>Sorular 8. sınıf konularından oluşur.</a:t>
            </a:r>
          </a:p>
          <a:p>
            <a:endParaRPr lang="tr-TR" dirty="0"/>
          </a:p>
          <a:p>
            <a:r>
              <a:rPr lang="tr-TR" dirty="0" smtClean="0"/>
              <a:t>Sınav Sayısal ve Sözel olmak üzere 2 oturumdan oluşur.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147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tr-TR" sz="5400" dirty="0" smtClean="0"/>
              <a:t>1</a:t>
            </a:r>
            <a:br>
              <a:rPr lang="tr-TR" sz="5400" dirty="0" smtClean="0"/>
            </a:br>
            <a:r>
              <a:rPr lang="tr-TR" sz="5400" dirty="0" smtClean="0"/>
              <a:t>SÖZEL</a:t>
            </a:r>
            <a:endParaRPr lang="tr-TR" sz="5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>
            <a:normAutofit fontScale="55000" lnSpcReduction="20000"/>
          </a:bodyPr>
          <a:lstStyle/>
          <a:p>
            <a:r>
              <a:rPr lang="tr-TR" sz="6000" dirty="0" smtClean="0">
                <a:solidFill>
                  <a:schemeClr val="accent2"/>
                </a:solidFill>
              </a:rPr>
              <a:t>Türkçe	    </a:t>
            </a:r>
            <a:r>
              <a:rPr lang="tr-TR" sz="6000" dirty="0" smtClean="0">
                <a:solidFill>
                  <a:schemeClr val="accent1"/>
                </a:solidFill>
              </a:rPr>
              <a:t>20</a:t>
            </a:r>
            <a:endParaRPr lang="tr-TR" sz="6000" dirty="0">
              <a:solidFill>
                <a:schemeClr val="accent1"/>
              </a:solidFill>
            </a:endParaRPr>
          </a:p>
          <a:p>
            <a:endParaRPr lang="tr-TR" sz="6000" dirty="0">
              <a:solidFill>
                <a:schemeClr val="accent2"/>
              </a:solidFill>
            </a:endParaRPr>
          </a:p>
          <a:p>
            <a:r>
              <a:rPr lang="tr-TR" sz="6000" dirty="0">
                <a:solidFill>
                  <a:schemeClr val="accent2"/>
                </a:solidFill>
              </a:rPr>
              <a:t>T.C. İnkılap Tarihi ve </a:t>
            </a:r>
            <a:r>
              <a:rPr lang="tr-TR" sz="6000" dirty="0" smtClean="0">
                <a:solidFill>
                  <a:schemeClr val="accent2"/>
                </a:solidFill>
              </a:rPr>
              <a:t>Atatürkçülük		</a:t>
            </a:r>
            <a:r>
              <a:rPr lang="tr-TR" sz="6000" dirty="0" smtClean="0">
                <a:solidFill>
                  <a:schemeClr val="accent1"/>
                </a:solidFill>
              </a:rPr>
              <a:t>10</a:t>
            </a:r>
            <a:endParaRPr lang="tr-TR" sz="6000" dirty="0">
              <a:solidFill>
                <a:schemeClr val="accent1"/>
              </a:solidFill>
            </a:endParaRPr>
          </a:p>
          <a:p>
            <a:endParaRPr lang="tr-TR" sz="6000" dirty="0">
              <a:solidFill>
                <a:schemeClr val="accent2"/>
              </a:solidFill>
            </a:endParaRPr>
          </a:p>
          <a:p>
            <a:r>
              <a:rPr lang="tr-TR" sz="6000" dirty="0">
                <a:solidFill>
                  <a:schemeClr val="accent2"/>
                </a:solidFill>
              </a:rPr>
              <a:t>Din Kültürü ve Ahlak </a:t>
            </a:r>
            <a:r>
              <a:rPr lang="tr-TR" sz="6000" dirty="0" smtClean="0">
                <a:solidFill>
                  <a:schemeClr val="accent2"/>
                </a:solidFill>
              </a:rPr>
              <a:t>Bilgisi	    </a:t>
            </a:r>
            <a:r>
              <a:rPr lang="tr-TR" sz="6000" dirty="0" smtClean="0">
                <a:solidFill>
                  <a:schemeClr val="accent1"/>
                </a:solidFill>
              </a:rPr>
              <a:t>10</a:t>
            </a:r>
            <a:endParaRPr lang="tr-TR" sz="6000" dirty="0">
              <a:solidFill>
                <a:schemeClr val="accent1"/>
              </a:solidFill>
            </a:endParaRPr>
          </a:p>
          <a:p>
            <a:endParaRPr lang="tr-TR" sz="6000" dirty="0">
              <a:solidFill>
                <a:schemeClr val="accent2"/>
              </a:solidFill>
            </a:endParaRPr>
          </a:p>
          <a:p>
            <a:r>
              <a:rPr lang="tr-TR" sz="6000" dirty="0">
                <a:solidFill>
                  <a:schemeClr val="accent2"/>
                </a:solidFill>
              </a:rPr>
              <a:t>Yabancı </a:t>
            </a:r>
            <a:r>
              <a:rPr lang="tr-TR" sz="6000" dirty="0" smtClean="0">
                <a:solidFill>
                  <a:schemeClr val="accent2"/>
                </a:solidFill>
              </a:rPr>
              <a:t>Dil	    </a:t>
            </a:r>
            <a:r>
              <a:rPr lang="tr-TR" sz="6000" dirty="0" smtClean="0">
                <a:solidFill>
                  <a:schemeClr val="accent1"/>
                </a:solidFill>
              </a:rPr>
              <a:t>10</a:t>
            </a:r>
            <a:endParaRPr lang="tr-TR" sz="6000" dirty="0">
              <a:solidFill>
                <a:schemeClr val="accent1"/>
              </a:solidFill>
            </a:endParaRPr>
          </a:p>
          <a:p>
            <a:endParaRPr lang="tr-TR" dirty="0"/>
          </a:p>
          <a:p>
            <a:endParaRPr lang="tr-TR" dirty="0"/>
          </a:p>
          <a:p>
            <a:pPr algn="ctr"/>
            <a:r>
              <a:rPr lang="tr-TR" sz="3800" dirty="0">
                <a:solidFill>
                  <a:schemeClr val="accent1"/>
                </a:solidFill>
              </a:rPr>
              <a:t>TOPLAM: 75 Dakika – 50 Soru</a:t>
            </a:r>
          </a:p>
          <a:p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2061929" y="224387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6948264" y="32129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2843808" y="522920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Ok 6"/>
          <p:cNvSpPr/>
          <p:nvPr/>
        </p:nvSpPr>
        <p:spPr>
          <a:xfrm>
            <a:off x="5724128" y="422108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7073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tr-TR" sz="6000" dirty="0" smtClean="0"/>
              <a:t>2</a:t>
            </a:r>
            <a:br>
              <a:rPr lang="tr-TR" sz="6000" dirty="0" smtClean="0"/>
            </a:br>
            <a:r>
              <a:rPr lang="tr-TR" sz="6000" dirty="0" smtClean="0"/>
              <a:t>SAYISAL</a:t>
            </a:r>
            <a:endParaRPr lang="tr-TR" sz="6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>
                <a:solidFill>
                  <a:schemeClr val="accent2"/>
                </a:solidFill>
              </a:rPr>
              <a:t>Matematik		</a:t>
            </a:r>
            <a:r>
              <a:rPr lang="tr-TR" dirty="0" smtClean="0">
                <a:solidFill>
                  <a:schemeClr val="accent1"/>
                </a:solidFill>
              </a:rPr>
              <a:t>20</a:t>
            </a:r>
          </a:p>
          <a:p>
            <a:endParaRPr lang="tr-TR" dirty="0" smtClean="0">
              <a:solidFill>
                <a:schemeClr val="accent2"/>
              </a:solidFill>
            </a:endParaRPr>
          </a:p>
          <a:p>
            <a:r>
              <a:rPr lang="tr-TR" dirty="0" smtClean="0">
                <a:solidFill>
                  <a:schemeClr val="accent2"/>
                </a:solidFill>
              </a:rPr>
              <a:t>Fen Bilimleri	</a:t>
            </a:r>
            <a:r>
              <a:rPr lang="tr-TR" dirty="0" smtClean="0">
                <a:solidFill>
                  <a:schemeClr val="accent1"/>
                </a:solidFill>
              </a:rPr>
              <a:t>20</a:t>
            </a:r>
          </a:p>
          <a:p>
            <a:endParaRPr lang="tr-TR" dirty="0" smtClean="0">
              <a:solidFill>
                <a:schemeClr val="accent1"/>
              </a:solidFill>
            </a:endParaRPr>
          </a:p>
          <a:p>
            <a:endParaRPr lang="tr-TR" dirty="0">
              <a:solidFill>
                <a:schemeClr val="accent1"/>
              </a:solidFill>
            </a:endParaRPr>
          </a:p>
          <a:p>
            <a:pPr algn="ctr"/>
            <a:r>
              <a:rPr lang="sv-SE" dirty="0">
                <a:solidFill>
                  <a:schemeClr val="accent1"/>
                </a:solidFill>
              </a:rPr>
              <a:t>TOPLAM: 80 Dakika – 40 Soru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4" name="Sağ Ok 3"/>
          <p:cNvSpPr/>
          <p:nvPr/>
        </p:nvSpPr>
        <p:spPr>
          <a:xfrm>
            <a:off x="2349961" y="2535825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2538668" y="350100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01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YEREL YERLEŞTİRME SİSTEMİ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Yerel yerleştirme sistemine göre </a:t>
            </a:r>
            <a:r>
              <a:rPr lang="tr-TR" dirty="0" smtClean="0"/>
              <a:t>öğrenciler, ikamet </a:t>
            </a:r>
            <a:r>
              <a:rPr lang="tr-TR" dirty="0"/>
              <a:t>adreslerine göre </a:t>
            </a:r>
            <a:r>
              <a:rPr lang="tr-TR" dirty="0" smtClean="0"/>
              <a:t>okullara yerleştirilirler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/>
              <a:t>İkamet adresinde eşitlik bozulmazsa yani </a:t>
            </a:r>
            <a:r>
              <a:rPr lang="tr-TR" dirty="0" smtClean="0"/>
              <a:t>iki öğrencide </a:t>
            </a:r>
            <a:r>
              <a:rPr lang="tr-TR" dirty="0"/>
              <a:t>kayıt alanında ise, </a:t>
            </a:r>
            <a:r>
              <a:rPr lang="tr-TR" dirty="0" err="1"/>
              <a:t>OBP’si</a:t>
            </a:r>
            <a:r>
              <a:rPr lang="tr-TR" dirty="0"/>
              <a:t> </a:t>
            </a:r>
            <a:r>
              <a:rPr lang="tr-TR" dirty="0" smtClean="0"/>
              <a:t>yüksek olan </a:t>
            </a:r>
            <a:r>
              <a:rPr lang="tr-TR" dirty="0"/>
              <a:t>öğrenci okula yerleştirilir.</a:t>
            </a:r>
          </a:p>
          <a:p>
            <a:endParaRPr lang="tr-TR" dirty="0"/>
          </a:p>
          <a:p>
            <a:r>
              <a:rPr lang="tr-TR" dirty="0"/>
              <a:t>Eşitlik devam ederse sırasıyla </a:t>
            </a:r>
            <a:r>
              <a:rPr lang="tr-TR" dirty="0" smtClean="0"/>
              <a:t>8,7,6.sınıf </a:t>
            </a:r>
            <a:r>
              <a:rPr lang="tr-TR" dirty="0" err="1" smtClean="0"/>
              <a:t>YBP’larına</a:t>
            </a:r>
            <a:r>
              <a:rPr lang="tr-TR" dirty="0" smtClean="0"/>
              <a:t> </a:t>
            </a:r>
            <a:r>
              <a:rPr lang="tr-TR" dirty="0"/>
              <a:t>bakılır.</a:t>
            </a:r>
          </a:p>
        </p:txBody>
      </p:sp>
    </p:spTree>
    <p:extLst>
      <p:ext uri="{BB962C8B-B14F-4D97-AF65-F5344CB8AC3E}">
        <p14:creationId xmlns:p14="http://schemas.microsoft.com/office/powerpoint/2010/main" val="3680702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YETENEK SINAVI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Resim alanı, müzik alanı, Türk sanat müziği, Türk </a:t>
            </a:r>
            <a:r>
              <a:rPr lang="tr-TR" dirty="0" smtClean="0"/>
              <a:t>halk müziği</a:t>
            </a:r>
            <a:r>
              <a:rPr lang="tr-TR" dirty="0"/>
              <a:t>, </a:t>
            </a:r>
            <a:r>
              <a:rPr lang="tr-TR" dirty="0" smtClean="0"/>
              <a:t>spor alanı </a:t>
            </a:r>
            <a:r>
              <a:rPr lang="tr-TR" dirty="0"/>
              <a:t>gibi yetenek alanlarına ilişkin eğitim veren güzel </a:t>
            </a:r>
            <a:r>
              <a:rPr lang="tr-TR" dirty="0" smtClean="0"/>
              <a:t>sanatlar liseleri</a:t>
            </a:r>
            <a:r>
              <a:rPr lang="tr-TR" dirty="0"/>
              <a:t>, spor liseleri ve bazı </a:t>
            </a:r>
            <a:r>
              <a:rPr lang="tr-TR" dirty="0" err="1"/>
              <a:t>anadolu</a:t>
            </a:r>
            <a:r>
              <a:rPr lang="tr-TR" dirty="0"/>
              <a:t> imam hatip liselerine </a:t>
            </a:r>
            <a:r>
              <a:rPr lang="tr-TR" dirty="0" smtClean="0"/>
              <a:t>yapılan yerleştirme </a:t>
            </a:r>
            <a:r>
              <a:rPr lang="tr-TR" dirty="0"/>
              <a:t>sistemidir.</a:t>
            </a:r>
          </a:p>
          <a:p>
            <a:endParaRPr lang="tr-TR" dirty="0"/>
          </a:p>
          <a:p>
            <a:r>
              <a:rPr lang="tr-TR" dirty="0"/>
              <a:t>Merkezi sınavdan (LGS) sonra sınav başvuruları başlar ve </a:t>
            </a:r>
            <a:r>
              <a:rPr lang="tr-TR" dirty="0" smtClean="0"/>
              <a:t>okulların kendisi </a:t>
            </a:r>
            <a:r>
              <a:rPr lang="tr-TR" dirty="0"/>
              <a:t>tarafından yetenek sınavları yapılır.</a:t>
            </a:r>
          </a:p>
        </p:txBody>
      </p:sp>
    </p:spTree>
    <p:extLst>
      <p:ext uri="{BB962C8B-B14F-4D97-AF65-F5344CB8AC3E}">
        <p14:creationId xmlns:p14="http://schemas.microsoft.com/office/powerpoint/2010/main" val="3376656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</TotalTime>
  <Words>205</Words>
  <Application>Microsoft Office PowerPoint</Application>
  <PresentationFormat>Ekran Gösterisi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Netlik</vt:lpstr>
      <vt:lpstr>LİSELERE GEÇİŞ SINAVI</vt:lpstr>
      <vt:lpstr>LİSELERE GEÇİŞ SİSTEMİ</vt:lpstr>
      <vt:lpstr>MERKEZİ YERLEŞTİRME SİSTEMİ</vt:lpstr>
      <vt:lpstr>LGS</vt:lpstr>
      <vt:lpstr>1 SÖZEL</vt:lpstr>
      <vt:lpstr>2 SAYISAL</vt:lpstr>
      <vt:lpstr>YEREL YERLEŞTİRME SİSTEMİ</vt:lpstr>
      <vt:lpstr>YETENEK SINAVI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LİSELERE GEÇİŞ SINAVI</dc:title>
  <dc:creator>Computer</dc:creator>
  <cp:lastModifiedBy>Computer</cp:lastModifiedBy>
  <cp:revision>6</cp:revision>
  <dcterms:created xsi:type="dcterms:W3CDTF">2022-09-30T09:59:43Z</dcterms:created>
  <dcterms:modified xsi:type="dcterms:W3CDTF">2022-09-30T10:41:16Z</dcterms:modified>
</cp:coreProperties>
</file>